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3" r:id="rId7"/>
    <p:sldId id="260"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33F24-546D-44DC-A86B-16FA1EE4E34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228753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33F24-546D-44DC-A86B-16FA1EE4E34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241224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33F24-546D-44DC-A86B-16FA1EE4E34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281475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33F24-546D-44DC-A86B-16FA1EE4E34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402612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33F24-546D-44DC-A86B-16FA1EE4E34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370161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33F24-546D-44DC-A86B-16FA1EE4E343}"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3497405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33F24-546D-44DC-A86B-16FA1EE4E343}"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39004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33F24-546D-44DC-A86B-16FA1EE4E343}"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390165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33F24-546D-44DC-A86B-16FA1EE4E343}"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342453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33F24-546D-44DC-A86B-16FA1EE4E343}"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60954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33F24-546D-44DC-A86B-16FA1EE4E343}"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30568-419E-4E1F-8F3F-14ABCFD31B0A}" type="slidenum">
              <a:rPr lang="en-US" smtClean="0"/>
              <a:t>‹#›</a:t>
            </a:fld>
            <a:endParaRPr lang="en-US"/>
          </a:p>
        </p:txBody>
      </p:sp>
    </p:spTree>
    <p:extLst>
      <p:ext uri="{BB962C8B-B14F-4D97-AF65-F5344CB8AC3E}">
        <p14:creationId xmlns:p14="http://schemas.microsoft.com/office/powerpoint/2010/main" val="18281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33F24-546D-44DC-A86B-16FA1EE4E343}"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30568-419E-4E1F-8F3F-14ABCFD31B0A}" type="slidenum">
              <a:rPr lang="en-US" smtClean="0"/>
              <a:t>‹#›</a:t>
            </a:fld>
            <a:endParaRPr lang="en-US"/>
          </a:p>
        </p:txBody>
      </p:sp>
    </p:spTree>
    <p:extLst>
      <p:ext uri="{BB962C8B-B14F-4D97-AF65-F5344CB8AC3E}">
        <p14:creationId xmlns:p14="http://schemas.microsoft.com/office/powerpoint/2010/main" val="84577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latin typeface="Times New Roman" pitchFamily="18" charset="0"/>
                <a:cs typeface="Times New Roman" pitchFamily="18" charset="0"/>
              </a:rPr>
              <a:t>Partial Relief</a:t>
            </a:r>
          </a:p>
        </p:txBody>
      </p:sp>
      <p:sp>
        <p:nvSpPr>
          <p:cNvPr id="3" name="Subtitle 2"/>
          <p:cNvSpPr>
            <a:spLocks noGrp="1"/>
          </p:cNvSpPr>
          <p:nvPr>
            <p:ph type="subTitle" idx="1"/>
          </p:nvPr>
        </p:nvSpPr>
        <p:spPr/>
        <p:txBody>
          <a:bodyPr>
            <a:normAutofit/>
          </a:bodyPr>
          <a:lstStyle/>
          <a:p>
            <a:r>
              <a:rPr lang="en-US" sz="2800" dirty="0" smtClean="0">
                <a:latin typeface="Times New Roman" pitchFamily="18" charset="0"/>
                <a:cs typeface="Times New Roman" pitchFamily="18" charset="0"/>
              </a:rPr>
              <a:t>History of Welfare </a:t>
            </a:r>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evelopment in UK</a:t>
            </a:r>
          </a:p>
        </p:txBody>
      </p:sp>
    </p:spTree>
    <p:extLst>
      <p:ext uri="{BB962C8B-B14F-4D97-AF65-F5344CB8AC3E}">
        <p14:creationId xmlns:p14="http://schemas.microsoft.com/office/powerpoint/2010/main" val="336305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ource: Book title “Introduction to Social </a:t>
            </a:r>
            <a:r>
              <a:rPr lang="en-US" sz="2400" dirty="0">
                <a:latin typeface="Times New Roman" pitchFamily="18" charset="0"/>
                <a:cs typeface="Times New Roman" pitchFamily="18" charset="0"/>
              </a:rPr>
              <a:t>W</a:t>
            </a:r>
            <a:r>
              <a:rPr lang="en-US" sz="2400" dirty="0" smtClean="0">
                <a:latin typeface="Times New Roman" pitchFamily="18" charset="0"/>
                <a:cs typeface="Times New Roman" pitchFamily="18" charset="0"/>
              </a:rPr>
              <a:t>elfare”</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Author: </a:t>
            </a:r>
            <a:r>
              <a:rPr lang="en-US" sz="2400" dirty="0">
                <a:latin typeface="Times New Roman" pitchFamily="18" charset="0"/>
                <a:cs typeface="Times New Roman" pitchFamily="18" charset="0"/>
              </a:rPr>
              <a:t>W</a:t>
            </a:r>
            <a:r>
              <a:rPr lang="en-US" sz="2400" dirty="0" smtClean="0">
                <a:latin typeface="Times New Roman" pitchFamily="18" charset="0"/>
                <a:cs typeface="Times New Roman" pitchFamily="18" charset="0"/>
              </a:rPr>
              <a:t>alter A. </a:t>
            </a:r>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riedlander </a:t>
            </a:r>
          </a:p>
          <a:p>
            <a:pPr marL="0" indent="0">
              <a:buNone/>
            </a:pPr>
            <a:r>
              <a:rPr lang="en-US" sz="2400" dirty="0" smtClean="0">
                <a:latin typeface="Times New Roman" pitchFamily="18" charset="0"/>
                <a:cs typeface="Times New Roman" pitchFamily="18" charset="0"/>
              </a:rPr>
              <a:t>		        Robert </a:t>
            </a:r>
            <a:r>
              <a:rPr lang="en-US" sz="2400" dirty="0">
                <a:latin typeface="Times New Roman" pitchFamily="18" charset="0"/>
                <a:cs typeface="Times New Roman" pitchFamily="18" charset="0"/>
              </a:rPr>
              <a:t>Z</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A</a:t>
            </a:r>
            <a:r>
              <a:rPr lang="en-US" sz="2400" dirty="0" err="1" smtClean="0">
                <a:latin typeface="Times New Roman" pitchFamily="18" charset="0"/>
                <a:cs typeface="Times New Roman" pitchFamily="18" charset="0"/>
              </a:rPr>
              <a:t>pte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9164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pPr marL="0" indent="0">
              <a:lnSpc>
                <a:spcPct val="150000"/>
              </a:lnSpc>
              <a:buNone/>
            </a:pPr>
            <a:endParaRPr lang="en-US" sz="15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war with France from 1793 to 1815, following the French revolution, increased the cost of living in England.</a:t>
            </a:r>
          </a:p>
          <a:p>
            <a:pPr algn="just">
              <a:lnSpc>
                <a:spcPct val="150000"/>
              </a:lnSpc>
            </a:pPr>
            <a:r>
              <a:rPr lang="en-US" sz="2400" dirty="0" smtClean="0">
                <a:latin typeface="Times New Roman" pitchFamily="18" charset="0"/>
                <a:cs typeface="Times New Roman" pitchFamily="18" charset="0"/>
              </a:rPr>
              <a:t>Disabled war veterans insisted on receiving poor relief in their homes instead of going to the poorhouse with their families.</a:t>
            </a:r>
          </a:p>
          <a:p>
            <a:pPr algn="just">
              <a:lnSpc>
                <a:spcPct val="150000"/>
              </a:lnSpc>
            </a:pPr>
            <a:r>
              <a:rPr lang="en-US" sz="2400" dirty="0" smtClean="0">
                <a:latin typeface="Times New Roman" pitchFamily="18" charset="0"/>
                <a:cs typeface="Times New Roman" pitchFamily="18" charset="0"/>
              </a:rPr>
              <a:t>Magistrates and guardians became concerned with the suffering of the poor and considered means to increase wages or to secure a minimum wage.</a:t>
            </a:r>
          </a:p>
          <a:p>
            <a:pPr algn="just">
              <a:lnSpc>
                <a:spcPct val="150000"/>
              </a:lnSpc>
            </a:pPr>
            <a:r>
              <a:rPr lang="en-US" sz="2400" dirty="0" smtClean="0">
                <a:latin typeface="Times New Roman" pitchFamily="18" charset="0"/>
                <a:cs typeface="Times New Roman" pitchFamily="18" charset="0"/>
              </a:rPr>
              <a:t>In May, 1795, a conference of poor-law officials of Berkshire County decided to establish a “Table of universal practice”  to determine the amount of relief based on the local cost of bread for the sustenance of the family and also to supplement wages of laborers with earnings less than this minimum subsistence.</a:t>
            </a:r>
          </a:p>
        </p:txBody>
      </p:sp>
    </p:spTree>
    <p:extLst>
      <p:ext uri="{BB962C8B-B14F-4D97-AF65-F5344CB8AC3E}">
        <p14:creationId xmlns:p14="http://schemas.microsoft.com/office/powerpoint/2010/main" val="259397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b="1" i="1" dirty="0" err="1">
                <a:latin typeface="Times New Roman" pitchFamily="18" charset="0"/>
                <a:cs typeface="Times New Roman" pitchFamily="18" charset="0"/>
              </a:rPr>
              <a:t>Speenhamland</a:t>
            </a:r>
            <a:r>
              <a:rPr lang="en-US" b="1" i="1" dirty="0">
                <a:latin typeface="Times New Roman" pitchFamily="18" charset="0"/>
                <a:cs typeface="Times New Roman" pitchFamily="18" charset="0"/>
              </a:rPr>
              <a:t> Act of 1795</a:t>
            </a:r>
            <a:endParaRPr lang="en-US" b="1"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practice spread to other places and was approved by Parliament by the </a:t>
            </a:r>
            <a:r>
              <a:rPr lang="en-US" i="1" dirty="0" err="1">
                <a:latin typeface="Times New Roman" pitchFamily="18" charset="0"/>
                <a:cs typeface="Times New Roman" pitchFamily="18" charset="0"/>
              </a:rPr>
              <a:t>Speenhamland</a:t>
            </a:r>
            <a:r>
              <a:rPr lang="en-US" i="1" dirty="0">
                <a:latin typeface="Times New Roman" pitchFamily="18" charset="0"/>
                <a:cs typeface="Times New Roman" pitchFamily="18" charset="0"/>
              </a:rPr>
              <a:t> Act of 1795.</a:t>
            </a:r>
          </a:p>
          <a:p>
            <a:pPr algn="just">
              <a:lnSpc>
                <a:spcPct val="150000"/>
              </a:lnSpc>
            </a:pPr>
            <a:r>
              <a:rPr lang="en-US" dirty="0">
                <a:latin typeface="Times New Roman" pitchFamily="18" charset="0"/>
                <a:cs typeface="Times New Roman" pitchFamily="18" charset="0"/>
              </a:rPr>
              <a:t>The statue authorized relief allowances in the homes of the poor, according to the size of the family, either for their support or to supplement low wages.</a:t>
            </a:r>
          </a:p>
          <a:p>
            <a:pPr algn="just">
              <a:lnSpc>
                <a:spcPct val="150000"/>
              </a:lnSpc>
            </a:pPr>
            <a:r>
              <a:rPr lang="en-US" dirty="0">
                <a:latin typeface="Times New Roman" pitchFamily="18" charset="0"/>
                <a:cs typeface="Times New Roman" pitchFamily="18" charset="0"/>
              </a:rPr>
              <a:t>It led to widespread use of outdoor relief for old, infirm, and handicapped persons.</a:t>
            </a:r>
          </a:p>
          <a:p>
            <a:pPr algn="just"/>
            <a:endParaRPr lang="en-US" dirty="0"/>
          </a:p>
        </p:txBody>
      </p:sp>
    </p:spTree>
    <p:extLst>
      <p:ext uri="{BB962C8B-B14F-4D97-AF65-F5344CB8AC3E}">
        <p14:creationId xmlns:p14="http://schemas.microsoft.com/office/powerpoint/2010/main" val="382254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64163"/>
          </a:xfrm>
        </p:spPr>
        <p:txBody>
          <a:bodyPr>
            <a:noAutofit/>
          </a:bodyPr>
          <a:lstStyle/>
          <a:p>
            <a:pPr algn="just">
              <a:lnSpc>
                <a:spcPct val="150000"/>
              </a:lnSpc>
            </a:pPr>
            <a:r>
              <a:rPr lang="en-US" sz="1800" dirty="0" smtClean="0">
                <a:latin typeface="Times New Roman" pitchFamily="18" charset="0"/>
                <a:cs typeface="Times New Roman" pitchFamily="18" charset="0"/>
              </a:rPr>
              <a:t>The </a:t>
            </a:r>
            <a:r>
              <a:rPr lang="en-US" sz="1800" b="1" dirty="0" smtClean="0">
                <a:latin typeface="Times New Roman" pitchFamily="18" charset="0"/>
                <a:cs typeface="Times New Roman" pitchFamily="18" charset="0"/>
              </a:rPr>
              <a:t>Act of 1795 </a:t>
            </a:r>
            <a:r>
              <a:rPr lang="en-US" sz="1800" dirty="0" smtClean="0">
                <a:latin typeface="Times New Roman" pitchFamily="18" charset="0"/>
                <a:cs typeface="Times New Roman" pitchFamily="18" charset="0"/>
              </a:rPr>
              <a:t>had some unintended negative effects. Wages and the general standard of living were lowered.</a:t>
            </a:r>
          </a:p>
          <a:p>
            <a:pPr algn="just">
              <a:lnSpc>
                <a:spcPct val="150000"/>
              </a:lnSpc>
            </a:pPr>
            <a:r>
              <a:rPr lang="en-US" sz="1800" dirty="0" smtClean="0">
                <a:latin typeface="Times New Roman" pitchFamily="18" charset="0"/>
                <a:cs typeface="Times New Roman" pitchFamily="18" charset="0"/>
              </a:rPr>
              <a:t>More and more persons received full or partial relief and therefore, contributed to the need for higher poor-tax rates.</a:t>
            </a:r>
          </a:p>
          <a:p>
            <a:pPr algn="just">
              <a:lnSpc>
                <a:spcPct val="150000"/>
              </a:lnSpc>
            </a:pPr>
            <a:r>
              <a:rPr lang="en-US" sz="1800" dirty="0" smtClean="0">
                <a:latin typeface="Times New Roman" pitchFamily="18" charset="0"/>
                <a:cs typeface="Times New Roman" pitchFamily="18" charset="0"/>
              </a:rPr>
              <a:t>Relief destroyed workers’ incentive to do a good job and tended to keep wages at the bread scale.</a:t>
            </a:r>
          </a:p>
          <a:p>
            <a:pPr algn="just">
              <a:lnSpc>
                <a:spcPct val="150000"/>
              </a:lnSpc>
            </a:pPr>
            <a:r>
              <a:rPr lang="en-US" sz="1800" dirty="0" smtClean="0">
                <a:latin typeface="Times New Roman" pitchFamily="18" charset="0"/>
                <a:cs typeface="Times New Roman" pitchFamily="18" charset="0"/>
              </a:rPr>
              <a:t>This system was severely criticized. The opposition centered on granting relief to persons in their homes.</a:t>
            </a:r>
          </a:p>
          <a:p>
            <a:pPr algn="just">
              <a:lnSpc>
                <a:spcPct val="150000"/>
              </a:lnSpc>
            </a:pPr>
            <a:r>
              <a:rPr lang="en-US" sz="1800" dirty="0" smtClean="0">
                <a:latin typeface="Times New Roman" pitchFamily="18" charset="0"/>
                <a:cs typeface="Times New Roman" pitchFamily="18" charset="0"/>
              </a:rPr>
              <a:t>This practice was held responsible for the economic and moral failure of the program.</a:t>
            </a:r>
          </a:p>
          <a:p>
            <a:pPr algn="just">
              <a:lnSpc>
                <a:spcPct val="150000"/>
              </a:lnSpc>
            </a:pPr>
            <a:r>
              <a:rPr lang="en-US" sz="1800" dirty="0" smtClean="0">
                <a:latin typeface="Times New Roman" pitchFamily="18" charset="0"/>
                <a:cs typeface="Times New Roman" pitchFamily="18" charset="0"/>
              </a:rPr>
              <a:t>In reality, it was not the method of direct or outdoor relief that caused undesirable effects, but rather the failure to secure minimum wages that would maintain the worker.</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14719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858000"/>
          </a:xfrm>
        </p:spPr>
        <p:txBody>
          <a:bodyPr>
            <a:normAutofit/>
          </a:bodyPr>
          <a:lstStyle/>
          <a:p>
            <a:pPr>
              <a:lnSpc>
                <a:spcPct val="160000"/>
              </a:lnSpc>
            </a:pPr>
            <a:endParaRPr lang="en-US" sz="1600" dirty="0" smtClean="0">
              <a:latin typeface="Times New Roman" pitchFamily="18" charset="0"/>
              <a:cs typeface="Times New Roman" pitchFamily="18" charset="0"/>
            </a:endParaRPr>
          </a:p>
          <a:p>
            <a:pPr>
              <a:lnSpc>
                <a:spcPct val="160000"/>
              </a:lnSpc>
            </a:pPr>
            <a:endParaRPr lang="en-US" sz="1600" dirty="0">
              <a:latin typeface="Times New Roman" pitchFamily="18" charset="0"/>
              <a:cs typeface="Times New Roman" pitchFamily="18" charset="0"/>
            </a:endParaRPr>
          </a:p>
          <a:p>
            <a:pPr algn="just">
              <a:lnSpc>
                <a:spcPct val="160000"/>
              </a:lnSpc>
            </a:pPr>
            <a:r>
              <a:rPr lang="en-US" sz="1800" b="1" dirty="0">
                <a:latin typeface="Times New Roman" pitchFamily="18" charset="0"/>
                <a:cs typeface="Times New Roman" pitchFamily="18" charset="0"/>
              </a:rPr>
              <a:t>Thomas Chalmers</a:t>
            </a:r>
          </a:p>
          <a:p>
            <a:pPr algn="just">
              <a:lnSpc>
                <a:spcPct val="160000"/>
              </a:lnSpc>
            </a:pPr>
            <a:r>
              <a:rPr lang="en-US" sz="1800" dirty="0" smtClean="0">
                <a:latin typeface="Times New Roman" pitchFamily="18" charset="0"/>
                <a:cs typeface="Times New Roman" pitchFamily="18" charset="0"/>
              </a:rPr>
              <a:t>Thomas Chalmers (1780-1847), a Parish minister in the small community of </a:t>
            </a:r>
            <a:r>
              <a:rPr lang="en-US" sz="1800" dirty="0" err="1" smtClean="0">
                <a:latin typeface="Times New Roman" pitchFamily="18" charset="0"/>
                <a:cs typeface="Times New Roman" pitchFamily="18" charset="0"/>
              </a:rPr>
              <a:t>Kilmany</a:t>
            </a:r>
            <a:r>
              <a:rPr lang="en-US" sz="1800" dirty="0" smtClean="0">
                <a:latin typeface="Times New Roman" pitchFamily="18" charset="0"/>
                <a:cs typeface="Times New Roman" pitchFamily="18" charset="0"/>
              </a:rPr>
              <a:t>, Scotland, organized a program of private charity on the </a:t>
            </a:r>
            <a:r>
              <a:rPr lang="en-US" sz="1800" i="1" dirty="0" smtClean="0">
                <a:latin typeface="Times New Roman" pitchFamily="18" charset="0"/>
                <a:cs typeface="Times New Roman" pitchFamily="18" charset="0"/>
              </a:rPr>
              <a:t>Principle of Neighborly Aid</a:t>
            </a:r>
            <a:r>
              <a:rPr lang="en-US" sz="1800" dirty="0" smtClean="0">
                <a:latin typeface="Times New Roman" pitchFamily="18" charset="0"/>
                <a:cs typeface="Times New Roman" pitchFamily="18" charset="0"/>
              </a:rPr>
              <a:t>. </a:t>
            </a:r>
          </a:p>
          <a:p>
            <a:pPr algn="just">
              <a:lnSpc>
                <a:spcPct val="160000"/>
              </a:lnSpc>
            </a:pPr>
            <a:r>
              <a:rPr lang="en-US" sz="1800" dirty="0" smtClean="0">
                <a:latin typeface="Times New Roman" pitchFamily="18" charset="0"/>
                <a:cs typeface="Times New Roman" pitchFamily="18" charset="0"/>
              </a:rPr>
              <a:t>In 1814, Chalmers went to Glasgow, where he found an expensive system of poor relief financed from public taxes and Church collections. He opposed the impersonal character and inefficiency of this charity.</a:t>
            </a:r>
          </a:p>
          <a:p>
            <a:pPr algn="just">
              <a:lnSpc>
                <a:spcPct val="160000"/>
              </a:lnSpc>
            </a:pPr>
            <a:r>
              <a:rPr lang="en-US" sz="1800" dirty="0" smtClean="0">
                <a:latin typeface="Times New Roman" pitchFamily="18" charset="0"/>
                <a:cs typeface="Times New Roman" pitchFamily="18" charset="0"/>
              </a:rPr>
              <a:t>At </a:t>
            </a:r>
            <a:r>
              <a:rPr lang="en-US" sz="1800" dirty="0" err="1" smtClean="0">
                <a:latin typeface="Times New Roman" pitchFamily="18" charset="0"/>
                <a:cs typeface="Times New Roman" pitchFamily="18" charset="0"/>
              </a:rPr>
              <a:t>Kilmany</a:t>
            </a:r>
            <a:r>
              <a:rPr lang="en-US" sz="1800" dirty="0" smtClean="0">
                <a:latin typeface="Times New Roman" pitchFamily="18" charset="0"/>
                <a:cs typeface="Times New Roman" pitchFamily="18" charset="0"/>
              </a:rPr>
              <a:t>, he had visited each home of the Parish, and he resumed this custom in Glasgow, although his Parish had 11,000 members.</a:t>
            </a:r>
          </a:p>
          <a:p>
            <a:pPr algn="just">
              <a:lnSpc>
                <a:spcPct val="160000"/>
              </a:lnSpc>
            </a:pPr>
            <a:r>
              <a:rPr lang="en-US" sz="1800" dirty="0" smtClean="0">
                <a:latin typeface="Times New Roman" pitchFamily="18" charset="0"/>
                <a:cs typeface="Times New Roman" pitchFamily="18" charset="0"/>
              </a:rPr>
              <a:t>His visits revealed numerous personal and health problems that had been unknown before.</a:t>
            </a:r>
          </a:p>
        </p:txBody>
      </p:sp>
    </p:spTree>
    <p:extLst>
      <p:ext uri="{BB962C8B-B14F-4D97-AF65-F5344CB8AC3E}">
        <p14:creationId xmlns:p14="http://schemas.microsoft.com/office/powerpoint/2010/main" val="2302451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algn="just">
              <a:lnSpc>
                <a:spcPct val="160000"/>
              </a:lnSpc>
            </a:pPr>
            <a:r>
              <a:rPr lang="en-US" sz="7200" dirty="0">
                <a:latin typeface="Times New Roman" pitchFamily="18" charset="0"/>
                <a:cs typeface="Times New Roman" pitchFamily="18" charset="0"/>
              </a:rPr>
              <a:t>After four successful years, Chalmers was called on to organize the St. John Parish in a very poor section of Glasgow. He accepted on condition that he would be given full control over the administration of relief.</a:t>
            </a:r>
          </a:p>
          <a:p>
            <a:pPr algn="just">
              <a:lnSpc>
                <a:spcPct val="160000"/>
              </a:lnSpc>
            </a:pPr>
            <a:r>
              <a:rPr lang="en-US" sz="7200" dirty="0">
                <a:latin typeface="Times New Roman" pitchFamily="18" charset="0"/>
                <a:cs typeface="Times New Roman" pitchFamily="18" charset="0"/>
              </a:rPr>
              <a:t>He divided this Parish into 25 districts with about 400 parishioners each, under the guidance of a deacon who investigated relief applications.</a:t>
            </a:r>
          </a:p>
          <a:p>
            <a:pPr algn="just">
              <a:lnSpc>
                <a:spcPct val="160000"/>
              </a:lnSpc>
            </a:pPr>
            <a:r>
              <a:rPr lang="en-US" sz="7200" dirty="0">
                <a:latin typeface="Times New Roman" pitchFamily="18" charset="0"/>
                <a:cs typeface="Times New Roman" pitchFamily="18" charset="0"/>
              </a:rPr>
              <a:t>As a result, during four years only 20 new applicants, from a Parish population of 8,000 were found in need</a:t>
            </a:r>
            <a:r>
              <a:rPr lang="en-US" sz="7200" dirty="0" smtClean="0">
                <a:latin typeface="Times New Roman" pitchFamily="18" charset="0"/>
                <a:cs typeface="Times New Roman" pitchFamily="18" charset="0"/>
              </a:rPr>
              <a:t>.</a:t>
            </a:r>
          </a:p>
          <a:p>
            <a:pPr algn="just">
              <a:lnSpc>
                <a:spcPct val="160000"/>
              </a:lnSpc>
            </a:pPr>
            <a:r>
              <a:rPr lang="en-US" sz="7200" dirty="0">
                <a:latin typeface="Times New Roman" pitchFamily="18" charset="0"/>
                <a:cs typeface="Times New Roman" pitchFamily="18" charset="0"/>
              </a:rPr>
              <a:t> Based on this experience, Chalmers proclaimed that the prevalent practice of public and Church relief was wasteful, demoralized paupers, destroyed their will to support themselves; that it eliminated the will of their relatives, friends and neighbors to help; and it failed to take advantage of the readiness of philanthropists to aid the poor.</a:t>
            </a:r>
          </a:p>
          <a:p>
            <a:endParaRPr lang="en-US" dirty="0"/>
          </a:p>
        </p:txBody>
      </p:sp>
    </p:spTree>
    <p:extLst>
      <p:ext uri="{BB962C8B-B14F-4D97-AF65-F5344CB8AC3E}">
        <p14:creationId xmlns:p14="http://schemas.microsoft.com/office/powerpoint/2010/main" val="67302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92763"/>
          </a:xfrm>
        </p:spPr>
        <p:txBody>
          <a:bodyPr>
            <a:normAutofit/>
          </a:bodyPr>
          <a:lstStyle/>
          <a:p>
            <a:pPr algn="just">
              <a:lnSpc>
                <a:spcPct val="150000"/>
              </a:lnSpc>
            </a:pPr>
            <a:r>
              <a:rPr lang="en-US" sz="2000" b="1" dirty="0" smtClean="0">
                <a:latin typeface="Times New Roman" pitchFamily="18" charset="0"/>
                <a:cs typeface="Times New Roman" pitchFamily="18" charset="0"/>
              </a:rPr>
              <a:t>Chalmers suggested the following procedure</a:t>
            </a:r>
            <a:r>
              <a:rPr lang="en-US" sz="2000" dirty="0" smtClean="0">
                <a:latin typeface="Times New Roman" pitchFamily="18" charset="0"/>
                <a:cs typeface="Times New Roman" pitchFamily="18" charset="0"/>
              </a:rPr>
              <a:t>:</a:t>
            </a:r>
          </a:p>
          <a:p>
            <a:pPr algn="just">
              <a:lnSpc>
                <a:spcPct val="150000"/>
              </a:lnSpc>
              <a:buFont typeface="+mj-lt"/>
              <a:buAutoNum type="arabicPeriod"/>
            </a:pPr>
            <a:r>
              <a:rPr lang="en-US" sz="2000" dirty="0" smtClean="0">
                <a:latin typeface="Times New Roman" pitchFamily="18" charset="0"/>
                <a:cs typeface="Times New Roman" pitchFamily="18" charset="0"/>
              </a:rPr>
              <a:t>Each case of distress should be carefully investigated, the cause of destitution determined, and the possibilities of self-maintenance of the pauper developed.</a:t>
            </a:r>
          </a:p>
          <a:p>
            <a:pPr algn="just">
              <a:lnSpc>
                <a:spcPct val="150000"/>
              </a:lnSpc>
              <a:buFont typeface="+mj-lt"/>
              <a:buAutoNum type="arabicPeriod"/>
            </a:pPr>
            <a:r>
              <a:rPr lang="en-US" sz="2000" dirty="0" smtClean="0">
                <a:latin typeface="Times New Roman" pitchFamily="18" charset="0"/>
                <a:cs typeface="Times New Roman" pitchFamily="18" charset="0"/>
              </a:rPr>
              <a:t>If self-support was not possible, relatives, friends, and neighbors should be encouraged to care for orphans, the aged, the sick and handicapped.</a:t>
            </a:r>
          </a:p>
          <a:p>
            <a:pPr algn="just">
              <a:lnSpc>
                <a:spcPct val="150000"/>
              </a:lnSpc>
              <a:buFont typeface="+mj-lt"/>
              <a:buAutoNum type="arabicPeriod"/>
            </a:pPr>
            <a:r>
              <a:rPr lang="en-US" sz="2000" dirty="0" smtClean="0">
                <a:latin typeface="Times New Roman" pitchFamily="18" charset="0"/>
                <a:cs typeface="Times New Roman" pitchFamily="18" charset="0"/>
              </a:rPr>
              <a:t>If the need of the family could not thus be met, wealthy citizens should be found to maintain the family.</a:t>
            </a:r>
          </a:p>
          <a:p>
            <a:pPr algn="just">
              <a:lnSpc>
                <a:spcPct val="150000"/>
              </a:lnSpc>
              <a:buFont typeface="+mj-lt"/>
              <a:buAutoNum type="arabicPeriod"/>
            </a:pPr>
            <a:r>
              <a:rPr lang="en-US" sz="2000" dirty="0" smtClean="0">
                <a:latin typeface="Times New Roman" pitchFamily="18" charset="0"/>
                <a:cs typeface="Times New Roman" pitchFamily="18" charset="0"/>
              </a:rPr>
              <a:t>Only if none of these measures succeeded, should the deacon of the district ask for the help of the congregation.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07920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830763"/>
          </a:xfrm>
        </p:spPr>
        <p:txBody>
          <a:bodyPr>
            <a:normAutofit/>
          </a:bodyPr>
          <a:lstStyle/>
          <a:p>
            <a:pPr algn="just">
              <a:lnSpc>
                <a:spcPct val="150000"/>
              </a:lnSpc>
            </a:pPr>
            <a:r>
              <a:rPr lang="en-US" sz="2400" dirty="0" smtClean="0">
                <a:latin typeface="Times New Roman" pitchFamily="18" charset="0"/>
                <a:cs typeface="Times New Roman" pitchFamily="18" charset="0"/>
              </a:rPr>
              <a:t>Chalmers’s important contribution to the field of charity was his philosophy of personal, parochial relief.</a:t>
            </a:r>
          </a:p>
          <a:p>
            <a:pPr algn="just">
              <a:lnSpc>
                <a:spcPct val="150000"/>
              </a:lnSpc>
            </a:pPr>
            <a:r>
              <a:rPr lang="en-US" sz="2400" dirty="0" smtClean="0">
                <a:latin typeface="Times New Roman" pitchFamily="18" charset="0"/>
                <a:cs typeface="Times New Roman" pitchFamily="18" charset="0"/>
              </a:rPr>
              <a:t>He developed the principle of investigating each case of destitution individually and of attempting a solution of the cause of distress. </a:t>
            </a:r>
          </a:p>
          <a:p>
            <a:pPr algn="just">
              <a:lnSpc>
                <a:spcPct val="150000"/>
              </a:lnSpc>
            </a:pPr>
            <a:r>
              <a:rPr lang="en-US" sz="2400" dirty="0" smtClean="0">
                <a:latin typeface="Times New Roman" pitchFamily="18" charset="0"/>
                <a:cs typeface="Times New Roman" pitchFamily="18" charset="0"/>
              </a:rPr>
              <a:t>Chalmers, like his contemporaries, considered personal failure as the main cause of poverty and overlooked wider economic and social factors.</a:t>
            </a:r>
          </a:p>
        </p:txBody>
      </p:sp>
    </p:spTree>
    <p:extLst>
      <p:ext uri="{BB962C8B-B14F-4D97-AF65-F5344CB8AC3E}">
        <p14:creationId xmlns:p14="http://schemas.microsoft.com/office/powerpoint/2010/main" val="399015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dirty="0">
                <a:latin typeface="Times New Roman" pitchFamily="18" charset="0"/>
                <a:cs typeface="Times New Roman" pitchFamily="18" charset="0"/>
              </a:rPr>
              <a:t>Nevertheless, his concept that a personal interest in the fate of the destitute is essential was important to the progress of relief work.</a:t>
            </a:r>
          </a:p>
          <a:p>
            <a:pPr algn="just">
              <a:lnSpc>
                <a:spcPct val="150000"/>
              </a:lnSpc>
            </a:pPr>
            <a:r>
              <a:rPr lang="en-US" dirty="0">
                <a:latin typeface="Times New Roman" pitchFamily="18" charset="0"/>
                <a:cs typeface="Times New Roman" pitchFamily="18" charset="0"/>
              </a:rPr>
              <a:t>Fifty years after Chalmers’s pioneer work, the </a:t>
            </a:r>
            <a:r>
              <a:rPr lang="en-US" i="1" dirty="0">
                <a:latin typeface="Times New Roman" pitchFamily="18" charset="0"/>
                <a:cs typeface="Times New Roman" pitchFamily="18" charset="0"/>
              </a:rPr>
              <a:t>London Charity Organization Society </a:t>
            </a:r>
            <a:r>
              <a:rPr lang="en-US" dirty="0">
                <a:latin typeface="Times New Roman" pitchFamily="18" charset="0"/>
                <a:cs typeface="Times New Roman" pitchFamily="18" charset="0"/>
              </a:rPr>
              <a:t>organized a program of relief that was largely based on his ideas.</a:t>
            </a:r>
          </a:p>
          <a:p>
            <a:pPr algn="just">
              <a:lnSpc>
                <a:spcPct val="150000"/>
              </a:lnSpc>
            </a:pPr>
            <a:r>
              <a:rPr lang="en-US" dirty="0">
                <a:latin typeface="Times New Roman" pitchFamily="18" charset="0"/>
                <a:cs typeface="Times New Roman" pitchFamily="18" charset="0"/>
              </a:rPr>
              <a:t>They laid the first foundation for the individual approach in social work that today we call </a:t>
            </a:r>
            <a:r>
              <a:rPr lang="en-US" dirty="0" smtClean="0">
                <a:latin typeface="Times New Roman" pitchFamily="18" charset="0"/>
                <a:cs typeface="Times New Roman" pitchFamily="18" charset="0"/>
              </a:rPr>
              <a:t>casework.</a:t>
            </a:r>
            <a:endParaRPr lang="en-US" dirty="0"/>
          </a:p>
        </p:txBody>
      </p:sp>
    </p:spTree>
    <p:extLst>
      <p:ext uri="{BB962C8B-B14F-4D97-AF65-F5344CB8AC3E}">
        <p14:creationId xmlns:p14="http://schemas.microsoft.com/office/powerpoint/2010/main" val="2935349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828</Words>
  <Application>Microsoft Office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Partial Relief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MOD</dc:creator>
  <cp:lastModifiedBy>Abdul Rehman</cp:lastModifiedBy>
  <cp:revision>20</cp:revision>
  <dcterms:created xsi:type="dcterms:W3CDTF">2020-04-23T10:55:22Z</dcterms:created>
  <dcterms:modified xsi:type="dcterms:W3CDTF">2020-04-25T16:07:05Z</dcterms:modified>
</cp:coreProperties>
</file>